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ppt" ContentType="application/vnd.ms-powerpoi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28"/>
  </p:notesMasterIdLst>
  <p:sldIdLst>
    <p:sldId id="319" r:id="rId2"/>
    <p:sldId id="365" r:id="rId3"/>
    <p:sldId id="366" r:id="rId4"/>
    <p:sldId id="367" r:id="rId5"/>
    <p:sldId id="320" r:id="rId6"/>
    <p:sldId id="369" r:id="rId7"/>
    <p:sldId id="371" r:id="rId8"/>
    <p:sldId id="370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1" r:id="rId17"/>
    <p:sldId id="380" r:id="rId18"/>
    <p:sldId id="382" r:id="rId19"/>
    <p:sldId id="383" r:id="rId20"/>
    <p:sldId id="384" r:id="rId21"/>
    <p:sldId id="387" r:id="rId22"/>
    <p:sldId id="388" r:id="rId23"/>
    <p:sldId id="386" r:id="rId24"/>
    <p:sldId id="385" r:id="rId25"/>
    <p:sldId id="389" r:id="rId26"/>
    <p:sldId id="397" r:id="rId2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65" autoAdjust="0"/>
    <p:restoredTop sz="94671" autoAdjust="0"/>
  </p:normalViewPr>
  <p:slideViewPr>
    <p:cSldViewPr>
      <p:cViewPr varScale="1">
        <p:scale>
          <a:sx n="103" d="100"/>
          <a:sy n="103" d="100"/>
        </p:scale>
        <p:origin x="-1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8B20236-9768-4FDF-8988-3C7587CA64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5159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5159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0008E-A81F-49DB-B606-4C4A2D0A0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B0536-E321-472C-9650-6B3069642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8AC28-64AD-4A0C-80B2-4163E0A30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B8FC4-D0A6-4B43-A824-366C8D644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54D3F-7AD0-4C1D-9ED4-3FFDD3AE6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F8379-D64C-466B-9196-2896C21312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5F72E-88B2-4035-B841-AE906848A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9A374-914E-465E-97A1-4BD46D3AD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D6A02-BD54-4034-9259-54BA0A587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9503F-4171-4D3D-90FF-BEEB61066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EEE876-EE31-422B-8C80-5CFEF11074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F5FDB-CD15-4FE8-B443-787A4B98CE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150531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2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3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4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5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6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7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8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39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0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1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2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3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4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5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6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7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8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49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0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1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2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3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4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5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6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7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8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59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0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1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2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3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4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5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566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2092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150568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569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50570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5057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50572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73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0574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C61A90A-65FB-4266-B78E-F736E26DD8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Microsoft_Office_PowerPoint_97-20031.ppt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1501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>
                <a:latin typeface="Bookman Old Style" pitchFamily="18" charset="0"/>
              </a:rPr>
              <a:t>Профилактические меры</a:t>
            </a:r>
            <a:br>
              <a:rPr lang="ru-RU" sz="5400" dirty="0" smtClean="0">
                <a:latin typeface="Bookman Old Style" pitchFamily="18" charset="0"/>
              </a:rPr>
            </a:br>
            <a:r>
              <a:rPr lang="ru-RU" sz="5400" dirty="0" smtClean="0">
                <a:latin typeface="Bookman Old Style" pitchFamily="18" charset="0"/>
              </a:rPr>
              <a:t> по предотвращению суицида</a:t>
            </a:r>
            <a:br>
              <a:rPr lang="ru-RU" sz="5400" dirty="0" smtClean="0">
                <a:latin typeface="Bookman Old Style" pitchFamily="18" charset="0"/>
              </a:rPr>
            </a:br>
            <a:r>
              <a:rPr lang="ru-RU" sz="5400" dirty="0" smtClean="0">
                <a:latin typeface="Bookman Old Style" pitchFamily="18" charset="0"/>
              </a:rPr>
              <a:t>среди несовершеннолетних</a:t>
            </a:r>
            <a:br>
              <a:rPr lang="ru-RU" sz="5400" dirty="0" smtClean="0">
                <a:latin typeface="Bookman Old Style" pitchFamily="18" charset="0"/>
              </a:rPr>
            </a:b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0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latin typeface="Bookman Old Style" pitchFamily="18" charset="0"/>
              </a:rPr>
              <a:t>ХАРАКТЕРИЗУЕТСЯ: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29188" y="1500188"/>
            <a:ext cx="4038600" cy="4525962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бурный физический рост 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 половое созревание;</a:t>
            </a:r>
          </a:p>
          <a:p>
            <a:pPr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НО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психологическая незрелость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1571625"/>
            <a:ext cx="4500563" cy="421481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u="sng" dirty="0" smtClean="0">
                <a:latin typeface="Bookman Old Style" pitchFamily="18" charset="0"/>
              </a:rPr>
              <a:t>Выраженная неравномерность:</a:t>
            </a:r>
            <a:endParaRPr lang="ru-RU" sz="3600" b="1" u="sng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281488" cy="4525963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i="1" dirty="0" smtClean="0"/>
              <a:t> </a:t>
            </a:r>
            <a:r>
              <a:rPr lang="ru-RU" b="1" i="1" dirty="0" smtClean="0">
                <a:latin typeface="Cambria" pitchFamily="18" charset="0"/>
              </a:rPr>
              <a:t>приводит к: </a:t>
            </a:r>
          </a:p>
          <a:p>
            <a:pPr>
              <a:buFont typeface="Wingdings" pitchFamily="2" charset="2"/>
              <a:buNone/>
              <a:defRPr/>
            </a:pPr>
            <a:endParaRPr lang="ru-RU" b="1" i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повышенной утомляемости;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 возбудимости;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раздражительности;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 негативизму!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800" b="1" dirty="0" smtClean="0">
              <a:latin typeface="Cambria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571625"/>
            <a:ext cx="3429000" cy="450056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latin typeface="Bookman Old Style" pitchFamily="18" charset="0"/>
              </a:rPr>
              <a:t>Противоречивость поведения:</a:t>
            </a:r>
            <a:endParaRPr lang="ru-RU" sz="3600" b="1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495800" cy="4525963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интенсивное общение сменяется замкнутостью;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 уверенность переходит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в  неуверенность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 и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dirty="0" smtClean="0">
                <a:latin typeface="Cambria" pitchFamily="18" charset="0"/>
              </a:rPr>
              <a:t> сомнения в себе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55298" name="Picture 2" descr="G:\Фото к макетам\images (7)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1500188"/>
            <a:ext cx="3571875" cy="4929187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b="1" dirty="0" smtClean="0"/>
              <a:t> </a:t>
            </a:r>
            <a:r>
              <a:rPr lang="ru-RU" b="1" dirty="0" smtClean="0">
                <a:latin typeface="Cambria" pitchFamily="18" charset="0"/>
              </a:rPr>
              <a:t>в целом ряде случаев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подростки решались на самоубийство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в целях  обратить внимание родителей, педагогов на свои проблемы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и протестовали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 таким страшным образом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против бездушия, безразличия, цинизма и жестокости взрослых.</a:t>
            </a:r>
            <a:r>
              <a:rPr lang="ru-RU" dirty="0" smtClean="0">
                <a:latin typeface="Cambria" pitchFamily="18" charset="0"/>
              </a:rPr>
              <a:t> </a:t>
            </a:r>
            <a:r>
              <a:rPr lang="ru-RU" b="1" dirty="0" smtClean="0">
                <a:latin typeface="Cambria" pitchFamily="18" charset="0"/>
              </a:rPr>
              <a:t/>
            </a:r>
            <a:br>
              <a:rPr lang="ru-RU" b="1" dirty="0" smtClean="0">
                <a:latin typeface="Cambria" pitchFamily="18" charset="0"/>
              </a:rPr>
            </a:b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00688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больше всего самоубийств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i="1" dirty="0" smtClean="0">
                <a:latin typeface="Cambria" pitchFamily="18" charset="0"/>
              </a:rPr>
              <a:t>регистрируется весной,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когда человеческие несчастья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контрастируют с цветением окружающей природы.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Тусклые краски зимы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 в какой-то мере гармонируют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с душевной подавленностью,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но между мрачными переживаниями «Я»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и яркими днями весны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возникает явный контраст. 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Более  восприимчивы к суициду :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214438"/>
            <a:ext cx="8715375" cy="5214937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совершившие  ранее попытку суицида (парасуицид);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высказывающие суицидальные угрозы, прямые или завуалированные;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имеющие тенденции к самоповреждению (аутоагрессия);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имеющие суициды в семье, алкоголизм;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сверхкритичные к себе подростки;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 страдающие от недавно испытанных унижений или трагических утрат;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подростки, прочувствовавшие несоответствие между ожидавшимися успехами в жизни и реальными достижениями;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страдающие от болезней или покинутые окружением.</a:t>
            </a:r>
          </a:p>
          <a:p>
            <a:pPr>
              <a:buFont typeface="Wingdings" pitchFamily="2" charset="2"/>
              <a:buChar char="Ø"/>
              <a:defRPr/>
            </a:pPr>
            <a:endParaRPr lang="ru-RU" sz="24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3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85812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Более  восприимчивы к суициду :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143000"/>
            <a:ext cx="8715375" cy="5500688"/>
          </a:xfrm>
        </p:spPr>
        <p:txBody>
          <a:bodyPr/>
          <a:lstStyle/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подростки,  лишенные родительского внимания и заботы,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в 75 % их родители разведены или проживают отдельно;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 дети, проживающие в интернатах;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дети, проживающие с приемными родителями.</a:t>
            </a:r>
            <a:endParaRPr lang="ru-RU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928687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600" b="1" u="sng" dirty="0" smtClean="0">
                <a:latin typeface="Bookman Old Style" pitchFamily="18" charset="0"/>
              </a:rPr>
              <a:t>Предсуицидальный синдром:</a:t>
            </a:r>
            <a:r>
              <a:rPr lang="ru-RU" sz="3600" dirty="0" smtClean="0">
                <a:latin typeface="Bookman Old Style" pitchFamily="18" charset="0"/>
              </a:rPr>
              <a:t/>
            </a:r>
            <a:br>
              <a:rPr lang="ru-RU" sz="3600" dirty="0" smtClean="0">
                <a:latin typeface="Bookman Old Style" pitchFamily="18" charset="0"/>
              </a:rPr>
            </a:b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2925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    психологический симптомокомплекс, свидетельствующий о надвигающемся суицидальном акте,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т. е. этап суицидальной динамики,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 длительность которого составляет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от нескольких минут до нескольких недель и месяцев.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Наблюдается чаще у старших подростков и взрослых в случае наличия тенденции к суицидальным актам в сложных ситуациях.</a:t>
            </a: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СУИЦИДАЛЬНОЕ ПОВЕДЕНИЕ: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5286375"/>
          </a:xfrm>
        </p:spPr>
        <p:txBody>
          <a:bodyPr/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sz="2800" b="1" i="1" u="sng" dirty="0" smtClean="0">
                <a:latin typeface="Cambria" pitchFamily="18" charset="0"/>
              </a:rPr>
              <a:t>ДЕМОНСТРАТИВНОЕ</a:t>
            </a:r>
            <a:r>
              <a:rPr lang="ru-RU" sz="2800" dirty="0" smtClean="0">
                <a:latin typeface="Cambria" pitchFamily="18" charset="0"/>
              </a:rPr>
              <a:t> - способы суицидального поведения чаще всего проявляются в виде порезов вен, отравления неядовитыми лекарствами. 	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	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 </a:t>
            </a:r>
            <a:r>
              <a:rPr lang="ru-RU" sz="2800" b="1" i="1" u="sng" dirty="0" smtClean="0">
                <a:latin typeface="Cambria" pitchFamily="18" charset="0"/>
              </a:rPr>
              <a:t>АФФЕКТИВНОЕ</a:t>
            </a:r>
            <a:r>
              <a:rPr lang="ru-RU" sz="2800" dirty="0" smtClean="0">
                <a:latin typeface="Cambria" pitchFamily="18" charset="0"/>
              </a:rPr>
              <a:t> - чаще прибегают к попыткам повешения, отравлению токсичными и сильнодействующими препаратами.</a:t>
            </a:r>
          </a:p>
          <a:p>
            <a:pPr algn="just">
              <a:buFont typeface="Wingdings" pitchFamily="2" charset="2"/>
              <a:buNone/>
              <a:defRPr/>
            </a:pPr>
            <a:endParaRPr lang="ru-RU" sz="2800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  </a:t>
            </a:r>
            <a:r>
              <a:rPr lang="ru-RU" sz="2800" b="1" i="1" u="sng" dirty="0" smtClean="0">
                <a:latin typeface="Cambria" pitchFamily="18" charset="0"/>
              </a:rPr>
              <a:t>ИСТИННОЕ</a:t>
            </a:r>
            <a:r>
              <a:rPr lang="ru-RU" sz="2800" dirty="0" smtClean="0">
                <a:latin typeface="Cambria" pitchFamily="18" charset="0"/>
              </a:rPr>
              <a:t> - чаще прибегают к повешению.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>
                <a:latin typeface="Bookman Old Style" pitchFamily="18" charset="0"/>
              </a:rPr>
              <a:t>ДЛЯ ОКАЗАНИЯ ПОМОЩИ </a:t>
            </a: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b="1" u="sng" dirty="0" smtClean="0">
              <a:latin typeface="Bookman Old Style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4800" b="1" u="sng" dirty="0" smtClean="0">
                <a:latin typeface="Bookman Old Style" pitchFamily="18" charset="0"/>
              </a:rPr>
              <a:t>НЕОБХОДИМО </a:t>
            </a:r>
          </a:p>
          <a:p>
            <a:pPr algn="ctr">
              <a:buFont typeface="Wingdings" pitchFamily="2" charset="2"/>
              <a:buNone/>
              <a:defRPr/>
            </a:pPr>
            <a:endParaRPr lang="ru-RU" sz="4800" b="1" u="sng" dirty="0" smtClean="0">
              <a:latin typeface="Bookman Old Style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4800" b="1" u="sng" dirty="0" smtClean="0">
                <a:latin typeface="Bookman Old Style" pitchFamily="18" charset="0"/>
              </a:rPr>
              <a:t>ЗНАТЬ!</a:t>
            </a:r>
            <a:endParaRPr lang="ru-RU" sz="4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500063"/>
            <a:ext cx="8229600" cy="585787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u="sng" dirty="0" smtClean="0">
                <a:latin typeface="Bookman Old Style" pitchFamily="18" charset="0"/>
              </a:rPr>
              <a:t>СУИЦИД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(самоубийство)</a:t>
            </a:r>
            <a:br>
              <a:rPr lang="ru-RU" sz="5400" dirty="0" smtClean="0"/>
            </a:br>
            <a:r>
              <a:rPr lang="ru-RU" sz="5400" dirty="0" smtClean="0"/>
              <a:t>-  намеренное лишение      себя жизни</a:t>
            </a:r>
            <a:br>
              <a:rPr lang="ru-RU" sz="5400" dirty="0" smtClean="0"/>
            </a:br>
            <a:r>
              <a:rPr lang="ru-RU" sz="5400" dirty="0" smtClean="0"/>
              <a:t> - умышленное самоповреждение со смертельным исходом.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7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16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b="1" dirty="0" smtClean="0">
                <a:latin typeface="Bookman Old Style" pitchFamily="18" charset="0"/>
              </a:rPr>
              <a:t/>
            </a:r>
            <a:br>
              <a:rPr lang="ru-RU" sz="4000" b="1" dirty="0" smtClean="0">
                <a:latin typeface="Bookman Old Style" pitchFamily="18" charset="0"/>
              </a:rPr>
            </a:br>
            <a:r>
              <a:rPr lang="ru-RU" sz="4000" b="1" dirty="0" smtClean="0">
                <a:latin typeface="Bookman Old Style" pitchFamily="18" charset="0"/>
              </a:rPr>
              <a:t>ИНТЕРЕСЫ ПОДРОСТКА:</a:t>
            </a:r>
            <a:br>
              <a:rPr lang="ru-RU" sz="4000" b="1" dirty="0" smtClean="0">
                <a:latin typeface="Bookman Old Style" pitchFamily="18" charset="0"/>
              </a:rPr>
            </a:br>
            <a:endParaRPr lang="ru-RU" sz="4000" b="1" dirty="0">
              <a:latin typeface="Bookman Old Style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495800" cy="4471988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dirty="0" smtClean="0"/>
              <a:t> </a:t>
            </a:r>
            <a:r>
              <a:rPr lang="ru-RU" sz="2800" dirty="0" smtClean="0">
                <a:latin typeface="Cambria" pitchFamily="18" charset="0"/>
              </a:rPr>
              <a:t>интерес к собственной личности;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установка на большие масштабы;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тяга к волевому напряжению;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>
                <a:latin typeface="Cambria" pitchFamily="18" charset="0"/>
              </a:rPr>
              <a:t>тяга к сопротивлению (упрямство, протест)</a:t>
            </a:r>
            <a:endParaRPr lang="ru-RU" sz="2800" dirty="0">
              <a:latin typeface="Cambria" pitchFamily="18" charset="0"/>
            </a:endParaRPr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000250"/>
            <a:ext cx="3857625" cy="3857625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b="1" dirty="0" smtClean="0">
                <a:latin typeface="Bookman Old Style" pitchFamily="18" charset="0"/>
              </a:rPr>
              <a:t>Решать конфликты дети учатся у родителей</a:t>
            </a:r>
            <a:endParaRPr lang="ru-RU" sz="3600" b="1" dirty="0">
              <a:latin typeface="Bookman Old Style" pitchFamily="18" charset="0"/>
            </a:endParaRPr>
          </a:p>
        </p:txBody>
      </p:sp>
      <p:pic>
        <p:nvPicPr>
          <p:cNvPr id="3584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88" y="2143125"/>
            <a:ext cx="2071687" cy="1571625"/>
          </a:xfrm>
          <a:noFill/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2000250"/>
            <a:ext cx="2286000" cy="242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2000250"/>
            <a:ext cx="2286000" cy="2071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4143375"/>
            <a:ext cx="2357438" cy="185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3584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3" y="4714875"/>
            <a:ext cx="2857500" cy="1571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928687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latin typeface="Bookman Old Style" pitchFamily="18" charset="0"/>
              </a:rPr>
              <a:t/>
            </a:r>
            <a:br>
              <a:rPr lang="ru-RU" sz="2800" b="1" dirty="0" smtClean="0">
                <a:latin typeface="Bookman Old Style" pitchFamily="18" charset="0"/>
              </a:rPr>
            </a:br>
            <a:r>
              <a:rPr lang="ru-RU" sz="2800" b="1" dirty="0" smtClean="0">
                <a:latin typeface="Bookman Old Style" pitchFamily="18" charset="0"/>
              </a:rPr>
              <a:t>Основные направления профилактики конфликтов родителей с детьми:</a:t>
            </a:r>
            <a:br>
              <a:rPr lang="ru-RU" sz="2800" b="1" dirty="0" smtClean="0">
                <a:latin typeface="Bookman Old Style" pitchFamily="18" charset="0"/>
              </a:rPr>
            </a:br>
            <a:endParaRPr lang="ru-RU" sz="2800" b="1" dirty="0"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3600" dirty="0" smtClean="0">
              <a:latin typeface="Cambria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latin typeface="Cambria" pitchFamily="18" charset="0"/>
              </a:rPr>
              <a:t>повышение педагогической культуры родителей,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latin typeface="Cambria" pitchFamily="18" charset="0"/>
              </a:rPr>
              <a:t>позволяющей знать и учитывать возрастные особенности детей,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dirty="0" smtClean="0">
                <a:latin typeface="Cambria" pitchFamily="18" charset="0"/>
              </a:rPr>
              <a:t> их эмоциональное состояния.</a:t>
            </a:r>
            <a:endParaRPr lang="ru-RU" sz="3600" dirty="0">
              <a:latin typeface="Cambria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285875"/>
            <a:ext cx="8229600" cy="4845050"/>
          </a:xfrm>
        </p:spPr>
        <p:txBody>
          <a:bodyPr/>
          <a:lstStyle/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оцените степень риска самоубийства;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не оставляйте человека одного в ситуации высокого суицидального риска;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установите заботливые взаимоотношения;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будьте внимательным слушателем;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не спорьте 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задавайте вопросы;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не предлагайте неоправданных  утешений;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предложите конструктивные подходы;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400" dirty="0" smtClean="0">
                <a:latin typeface="Cambria" pitchFamily="18" charset="0"/>
              </a:rPr>
              <a:t>вселяйте надежду;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800" b="1" dirty="0" smtClean="0">
                <a:latin typeface="Cambria" pitchFamily="18" charset="0"/>
              </a:rPr>
              <a:t>обратитесь за помощью к специалистам</a:t>
            </a:r>
          </a:p>
          <a:p>
            <a:pPr>
              <a:defRPr/>
            </a:pPr>
            <a:endParaRPr lang="ru-RU" sz="2400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ОСНОВНЫЕ  ПРАВИЛА:</a:t>
            </a:r>
            <a:endParaRPr lang="ru-RU" sz="3200" b="1" u="sng" dirty="0">
              <a:latin typeface="Bookman Old Style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>НЕОБХОДИМО ЗНАТЬ!</a:t>
            </a:r>
            <a:endParaRPr lang="ru-RU" sz="3200" b="1" u="sng" dirty="0"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000125"/>
            <a:ext cx="4495800" cy="5572125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суицидальными людьми, в целом,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часто руководят амбивалентные чувства.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Они испытывают безнадежность,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800" dirty="0" smtClean="0">
                <a:latin typeface="Cambria" pitchFamily="18" charset="0"/>
              </a:rPr>
              <a:t>и в то же самое время </a:t>
            </a:r>
            <a:r>
              <a:rPr lang="ru-RU" b="1" dirty="0" smtClean="0">
                <a:latin typeface="Cambria" pitchFamily="18" charset="0"/>
              </a:rPr>
              <a:t>надеются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на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b="1" dirty="0" smtClean="0">
                <a:latin typeface="Cambria" pitchFamily="18" charset="0"/>
              </a:rPr>
              <a:t>спасение.</a:t>
            </a:r>
            <a:endParaRPr lang="ru-RU" b="1" dirty="0">
              <a:latin typeface="Cambria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785938"/>
            <a:ext cx="4000500" cy="3643312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Светлана\Documents\Документы МТД\СЛАЙДЫ\Новая папка (2)\Новая папка\P414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071688" y="0"/>
          <a:ext cx="5214937" cy="6765925"/>
        </p:xfrm>
        <a:graphic>
          <a:graphicData uri="http://schemas.openxmlformats.org/presentationml/2006/ole">
            <p:oleObj spid="_x0000_s1026" name="Презентация" r:id="rId3" imgW="3427642" imgH="4570353" progId="PowerPoint.Show.8">
              <p:embed/>
            </p:oleObj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815012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u="sng" dirty="0" smtClean="0">
                <a:latin typeface="Bookman Old Style" pitchFamily="18" charset="0"/>
              </a:rPr>
              <a:t>Психологический смысл суицида</a:t>
            </a:r>
            <a:br>
              <a:rPr lang="ru-RU" b="1" i="1" u="sng" dirty="0" smtClean="0">
                <a:latin typeface="Bookman Old Style" pitchFamily="18" charset="0"/>
              </a:rPr>
            </a:br>
            <a:r>
              <a:rPr lang="ru-RU" u="sng" dirty="0" smtClean="0">
                <a:latin typeface="Bookman Old Style" pitchFamily="18" charset="0"/>
              </a:rPr>
              <a:t/>
            </a:r>
            <a:br>
              <a:rPr lang="ru-RU" u="sng" dirty="0" smtClean="0">
                <a:latin typeface="Bookman Old Style" pitchFamily="18" charset="0"/>
              </a:rPr>
            </a:br>
            <a:r>
              <a:rPr lang="ru-RU" dirty="0" smtClean="0"/>
              <a:t>заключается в снятии эмоционального напряжения, ухода от той ситуации,</a:t>
            </a:r>
            <a:br>
              <a:rPr lang="ru-RU" dirty="0" smtClean="0"/>
            </a:br>
            <a:r>
              <a:rPr lang="ru-RU" dirty="0" smtClean="0"/>
              <a:t> в которой волей неволей подросток оказывается.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5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5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95947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dirty="0" smtClean="0"/>
              <a:t>Смерть для ребенка является</a:t>
            </a:r>
            <a:r>
              <a:rPr lang="ru-RU" dirty="0" smtClean="0"/>
              <a:t> </a:t>
            </a:r>
            <a:r>
              <a:rPr lang="ru-RU" sz="3600" dirty="0" smtClean="0"/>
              <a:t>понятием отвлеченным, он никак не связывает его ни со своей личностью, ни с личностью близких. У ребенка не сформировано представление, что смерть </a:t>
            </a:r>
            <a:r>
              <a:rPr lang="ru-RU" sz="3600" b="1" u="sng" dirty="0" smtClean="0"/>
              <a:t>необратима </a:t>
            </a:r>
            <a:r>
              <a:rPr lang="ru-RU" sz="3600" dirty="0" smtClean="0"/>
              <a:t>(он считает, что какое-то время его не будет, а потом он опять вернется).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79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92188"/>
          </a:xfrm>
        </p:spPr>
        <p:txBody>
          <a:bodyPr/>
          <a:lstStyle/>
          <a:p>
            <a:pPr>
              <a:defRPr/>
            </a:pPr>
            <a:r>
              <a:rPr lang="ru-RU" sz="3200" dirty="0" smtClean="0"/>
              <a:t>	</a:t>
            </a:r>
            <a:br>
              <a:rPr lang="ru-RU" sz="3200" dirty="0" smtClean="0"/>
            </a:br>
            <a:r>
              <a:rPr lang="ru-RU" sz="3200" dirty="0" smtClean="0"/>
              <a:t>От самоубийства ежегодно погибают около 2 800 детей и подростков в возрасте от 12 до 19 лет </a:t>
            </a:r>
            <a:br>
              <a:rPr lang="ru-RU" sz="3200" dirty="0" smtClean="0"/>
            </a:br>
            <a:r>
              <a:rPr lang="ru-RU" sz="2000" dirty="0" smtClean="0"/>
              <a:t>(данные официальной статистики по России)</a:t>
            </a:r>
            <a:endParaRPr lang="ru-RU" sz="2000" dirty="0"/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75" y="2428875"/>
            <a:ext cx="2571750" cy="3214688"/>
          </a:xfrm>
          <a:noFill/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3214688"/>
            <a:ext cx="2500312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50" y="3286125"/>
            <a:ext cx="2214563" cy="3143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sz="2800" b="1" i="1" dirty="0" smtClean="0"/>
              <a:t> </a:t>
            </a:r>
            <a:r>
              <a:rPr lang="ru-RU" sz="2800" b="1" dirty="0" smtClean="0"/>
              <a:t>частота суицидальных действий среди молодежи, в течение последних двух десятилетий удвоилась;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2800" b="1" dirty="0" smtClean="0"/>
          </a:p>
          <a:p>
            <a:pPr algn="just">
              <a:buFont typeface="Wingdings" pitchFamily="2" charset="2"/>
              <a:buChar char="ü"/>
              <a:defRPr/>
            </a:pPr>
            <a:r>
              <a:rPr lang="ru-RU" sz="2800" b="1" dirty="0" smtClean="0"/>
              <a:t> у 30% лиц в возрасте 14 – 24 лет бывают </a:t>
            </a:r>
            <a:r>
              <a:rPr lang="ru-RU" sz="2800" u="sng" dirty="0" smtClean="0"/>
              <a:t>суицидальные мысли;</a:t>
            </a:r>
          </a:p>
          <a:p>
            <a:pPr>
              <a:buFont typeface="Wingdings" pitchFamily="2" charset="2"/>
              <a:buNone/>
              <a:defRPr/>
            </a:pPr>
            <a:endParaRPr lang="ru-RU" sz="2800" u="sng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ru-RU" sz="2800" b="1" dirty="0" smtClean="0"/>
              <a:t> 6% юношей и 10% девушек совершают </a:t>
            </a:r>
            <a:r>
              <a:rPr lang="ru-RU" sz="2800" u="sng" dirty="0" smtClean="0"/>
              <a:t>суицидальные действия.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u="sng" dirty="0" smtClean="0">
                <a:latin typeface="Bookman Old Style" pitchFamily="18" charset="0"/>
              </a:rPr>
              <a:t/>
            </a:r>
            <a:br>
              <a:rPr lang="ru-RU" sz="3200" b="1" u="sng" dirty="0" smtClean="0">
                <a:latin typeface="Bookman Old Style" pitchFamily="18" charset="0"/>
              </a:rPr>
            </a:br>
            <a:r>
              <a:rPr lang="ru-RU" sz="3200" b="1" u="sng" dirty="0" smtClean="0">
                <a:latin typeface="Bookman Old Style" pitchFamily="18" charset="0"/>
              </a:rPr>
              <a:t>ПО ДАННЫМ СТАТИСТИКИ:</a:t>
            </a: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Ø"/>
              <a:defRPr/>
            </a:pPr>
            <a:endParaRPr lang="ru-RU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10% суицидальное поведение имеет цель покончить собой 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>
              <a:latin typeface="Cambria" pitchFamily="18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ru-RU" dirty="0" smtClean="0">
                <a:latin typeface="Cambria" pitchFamily="18" charset="0"/>
              </a:rPr>
              <a:t> 90% суицидальное поведение подростка – это привлечение к себе внимания («крик о помощи»)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50"/>
            <a:ext cx="8229600" cy="5845175"/>
          </a:xfrm>
        </p:spPr>
        <p:txBody>
          <a:bodyPr/>
          <a:lstStyle/>
          <a:p>
            <a:pPr algn="just"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последние пять лет самоубийством покончили жизнь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1415 несовершеннолетних.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За каждым таким случаем стоит личная трагедия, катастрофа, безысходность, когда страх перед жизнью побеждает страх смерти.</a:t>
            </a:r>
          </a:p>
          <a:p>
            <a:pPr algn="just"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Анализ материалов уголовных дел и проверок обстоятельств причин самоубийств несовершеннолетних, проведенный Генеральной Прокуратурой России, показывает, что 62% всех самоубийств несовершеннолетних связано с:</a:t>
            </a:r>
          </a:p>
          <a:p>
            <a:pPr>
              <a:buFont typeface="Wingdings" pitchFamily="2" charset="2"/>
              <a:buNone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семейными конфликтами и неблагополучием;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боязнью насилия со стороны взрослых;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бестактным поведением отдельных педагогов;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конфликтами с учителями, одноклассниками, друзьями;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черствостью и безразличием окружающих.</a:t>
            </a:r>
            <a:endParaRPr lang="ru-RU" sz="20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>Подростковый возраст</a:t>
            </a:r>
            <a:br>
              <a:rPr lang="ru-RU" b="1" dirty="0" smtClean="0">
                <a:latin typeface="Bookman Old Style" pitchFamily="18" charset="0"/>
              </a:rPr>
            </a:br>
            <a:r>
              <a:rPr lang="ru-RU" sz="3200" dirty="0" smtClean="0">
                <a:latin typeface="Bookman Old Style" pitchFamily="18" charset="0"/>
              </a:rPr>
              <a:t>от 9-11 до 14-15 лет</a:t>
            </a:r>
            <a:br>
              <a:rPr lang="ru-RU" sz="3200" dirty="0" smtClean="0">
                <a:latin typeface="Bookman Old Style" pitchFamily="18" charset="0"/>
              </a:rPr>
            </a:br>
            <a:r>
              <a:rPr lang="ru-RU" b="1" dirty="0" smtClean="0">
                <a:latin typeface="Bookman Old Style" pitchFamily="18" charset="0"/>
              </a:rPr>
              <a:t/>
            </a:r>
            <a:br>
              <a:rPr lang="ru-RU" b="1" dirty="0" smtClean="0">
                <a:latin typeface="Bookman Old Style" pitchFamily="18" charset="0"/>
              </a:rPr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v"/>
              <a:defRPr/>
            </a:pPr>
            <a:endParaRPr lang="ru-RU" sz="36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переходный</a:t>
            </a: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трудный</a:t>
            </a: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критический</a:t>
            </a:r>
          </a:p>
          <a:p>
            <a:pPr marL="514350" indent="-514350">
              <a:buFont typeface="Wingdings" pitchFamily="2" charset="2"/>
              <a:buChar char="v"/>
              <a:defRPr/>
            </a:pPr>
            <a:r>
              <a:rPr lang="ru-RU" sz="3600" dirty="0" smtClean="0">
                <a:latin typeface="Bookman Old Style" pitchFamily="18" charset="0"/>
              </a:rPr>
              <a:t>кризисный</a:t>
            </a:r>
            <a:br>
              <a:rPr lang="ru-RU" sz="3600" dirty="0" smtClean="0">
                <a:latin typeface="Bookman Old Style" pitchFamily="18" charset="0"/>
              </a:rPr>
            </a:br>
            <a:endParaRPr lang="ru-RU" sz="3600" dirty="0">
              <a:latin typeface="Bookman Old Style" pitchFamily="18" charset="0"/>
            </a:endParaRPr>
          </a:p>
        </p:txBody>
      </p:sp>
      <p:pic>
        <p:nvPicPr>
          <p:cNvPr id="7" name="Picture 5" descr="C:\Documents and Settings\Admin\Рабочий стол\suicid.jpg"/>
          <p:cNvPicPr>
            <a:picLocks noGrp="1" noChangeAspect="1" noChangeArrowheads="1"/>
          </p:cNvPicPr>
          <p:nvPr>
            <p:ph type="clipArt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77875" y="1600200"/>
            <a:ext cx="3397250" cy="4525963"/>
          </a:xfr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p"/>
    </p:bldLst>
  </p:timing>
</p:sld>
</file>

<file path=ppt/theme/theme1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1683</TotalTime>
  <Words>558</Words>
  <Application>Microsoft Office PowerPoint</Application>
  <PresentationFormat>Экран (4:3)</PresentationFormat>
  <Paragraphs>136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Лучи</vt:lpstr>
      <vt:lpstr>Презентация</vt:lpstr>
      <vt:lpstr>  Профилактические меры  по предотвращению суицида среди несовершеннолетних  </vt:lpstr>
      <vt:lpstr>СУИЦИД  (самоубийство) -  намеренное лишение      себя жизни  - умышленное самоповреждение со смертельным исходом.</vt:lpstr>
      <vt:lpstr>Психологический смысл суицида  заключается в снятии эмоционального напряжения, ухода от той ситуации,  в которой волей неволей подросток оказывается.</vt:lpstr>
      <vt:lpstr>Смерть для ребенка является понятием отвлеченным, он никак не связывает его ни со своей личностью, ни с личностью близких. У ребенка не сформировано представление, что смерть необратима (он считает, что какое-то время его не будет, а потом он опять вернется).</vt:lpstr>
      <vt:lpstr>  От самоубийства ежегодно погибают около 2 800 детей и подростков в возрасте от 12 до 19 лет  (данные официальной статистики по России)</vt:lpstr>
      <vt:lpstr> ПО ДАННЫМ СТАТИСТИКИ: </vt:lpstr>
      <vt:lpstr> ПО ДАННЫМ СТАТИСТИКИ: </vt:lpstr>
      <vt:lpstr>Слайд 8</vt:lpstr>
      <vt:lpstr>  Подростковый возраст от 9-11 до 14-15 лет  </vt:lpstr>
      <vt:lpstr>ХАРАКТЕРИЗУЕТСЯ:</vt:lpstr>
      <vt:lpstr>Выраженная неравномерность:</vt:lpstr>
      <vt:lpstr>Противоречивость поведения:</vt:lpstr>
      <vt:lpstr> ПО ДАННЫМ СТАТИСТИКИ: </vt:lpstr>
      <vt:lpstr> ПО ДАННЫМ СТАТИСТИКИ: </vt:lpstr>
      <vt:lpstr>Более  восприимчивы к суициду :</vt:lpstr>
      <vt:lpstr>Более  восприимчивы к суициду :</vt:lpstr>
      <vt:lpstr> Предсуицидальный синдром: </vt:lpstr>
      <vt:lpstr>СУИЦИДАЛЬНОЕ ПОВЕДЕНИЕ:</vt:lpstr>
      <vt:lpstr>ДЛЯ ОКАЗАНИЯ ПОМОЩИ </vt:lpstr>
      <vt:lpstr> ИНТЕРЕСЫ ПОДРОСТКА: </vt:lpstr>
      <vt:lpstr>Решать конфликты дети учатся у родителей</vt:lpstr>
      <vt:lpstr> Основные направления профилактики конфликтов родителей с детьми: </vt:lpstr>
      <vt:lpstr>ОСНОВНЫЕ  ПРАВИЛА:</vt:lpstr>
      <vt:lpstr>НЕОБХОДИМО ЗНАТЬ!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АБАК</dc:creator>
  <cp:lastModifiedBy>АБАК</cp:lastModifiedBy>
  <cp:revision>183</cp:revision>
  <dcterms:created xsi:type="dcterms:W3CDTF">1601-01-01T00:00:00Z</dcterms:created>
  <dcterms:modified xsi:type="dcterms:W3CDTF">2019-09-13T12:00:39Z</dcterms:modified>
</cp:coreProperties>
</file>